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59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23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62183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0476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9900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855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97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2322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05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073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0512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770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219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5907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533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0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F8458-B18C-41AF-A114-BCF8CB1D1A32}" type="datetimeFigureOut">
              <a:rPr lang="en-IN" smtClean="0"/>
              <a:t>24-03-2022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776B335-DD3B-4E76-B565-BF1FA38560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11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chine_learning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41667" y="417288"/>
            <a:ext cx="46797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 smtClean="0"/>
              <a:t>{</a:t>
            </a:r>
            <a:r>
              <a:rPr lang="en-IN" sz="3200" dirty="0" err="1" smtClean="0"/>
              <a:t>m</a:t>
            </a:r>
            <a:r>
              <a:rPr lang="en-IN" sz="3200" dirty="0" err="1" smtClean="0">
                <a:solidFill>
                  <a:srgbClr val="0070C0"/>
                </a:solidFill>
              </a:rPr>
              <a:t>d</a:t>
            </a:r>
            <a:r>
              <a:rPr lang="en-IN" sz="3200" dirty="0" err="1" smtClean="0"/>
              <a:t>ss</a:t>
            </a:r>
            <a:r>
              <a:rPr lang="en-IN" sz="3200" dirty="0" smtClean="0"/>
              <a:t>} </a:t>
            </a:r>
          </a:p>
          <a:p>
            <a:pPr algn="ctr"/>
            <a:r>
              <a:rPr lang="en-IN" sz="5400" dirty="0" smtClean="0">
                <a:latin typeface="Algerian" panose="04020705040A02060702" pitchFamily="82" charset="0"/>
              </a:rPr>
              <a:t>VISATHON</a:t>
            </a:r>
          </a:p>
          <a:p>
            <a:pPr algn="ctr"/>
            <a:r>
              <a:rPr lang="en-IN" sz="5400" dirty="0" smtClean="0">
                <a:latin typeface="Algerian" panose="04020705040A02060702" pitchFamily="82" charset="0"/>
              </a:rPr>
              <a:t>2022 </a:t>
            </a:r>
            <a:endParaRPr lang="en-IN" sz="5400" dirty="0">
              <a:latin typeface="Algerian" panose="04020705040A020607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49197" y="3956701"/>
            <a:ext cx="72866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 smtClean="0">
                <a:latin typeface="Algerian" panose="04020705040A02060702" pitchFamily="82" charset="0"/>
              </a:rPr>
              <a:t>WORKSHOP</a:t>
            </a:r>
            <a:endParaRPr lang="en-IN" sz="8000" dirty="0">
              <a:latin typeface="Algerian" panose="04020705040A020607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74204" y="2664057"/>
            <a:ext cx="3414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Baskerville Old Face" panose="02020602080505020303" pitchFamily="18" charset="0"/>
              </a:rPr>
              <a:t>Event Date: 26</a:t>
            </a:r>
            <a:r>
              <a:rPr lang="en-IN" baseline="30000" dirty="0" smtClean="0">
                <a:latin typeface="Baskerville Old Face" panose="02020602080505020303" pitchFamily="18" charset="0"/>
              </a:rPr>
              <a:t>th</a:t>
            </a:r>
            <a:r>
              <a:rPr lang="en-IN" dirty="0" smtClean="0">
                <a:latin typeface="Baskerville Old Face" panose="02020602080505020303" pitchFamily="18" charset="0"/>
              </a:rPr>
              <a:t> – 27</a:t>
            </a:r>
            <a:r>
              <a:rPr lang="en-IN" baseline="30000" dirty="0" smtClean="0">
                <a:latin typeface="Baskerville Old Face" panose="02020602080505020303" pitchFamily="18" charset="0"/>
              </a:rPr>
              <a:t>th</a:t>
            </a:r>
            <a:r>
              <a:rPr lang="en-IN" dirty="0" smtClean="0">
                <a:latin typeface="Baskerville Old Face" panose="02020602080505020303" pitchFamily="18" charset="0"/>
              </a:rPr>
              <a:t> March 2022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3562" y="5095474"/>
            <a:ext cx="4257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Baskerville Old Face" panose="02020602080505020303" pitchFamily="18" charset="0"/>
              </a:rPr>
              <a:t>Event Date: 25th March 2022, 7:00-8:00 PM</a:t>
            </a:r>
            <a:endParaRPr lang="en-IN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10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69" y="76912"/>
            <a:ext cx="10058400" cy="67061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08268" y="1657885"/>
            <a:ext cx="4046301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800" b="1" u="sng" dirty="0" smtClean="0">
                <a:latin typeface="Algerian" panose="04020705040A02060702" pitchFamily="82" charset="0"/>
              </a:rPr>
              <a:t>CONTENTS</a:t>
            </a:r>
          </a:p>
          <a:p>
            <a:pPr algn="ctr"/>
            <a:endParaRPr lang="en-IN" sz="2800" b="1" dirty="0" smtClean="0"/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1. Dataset description</a:t>
            </a:r>
          </a:p>
          <a:p>
            <a:endParaRPr lang="en-IN" sz="2000" dirty="0" smtClean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2. Dataset exploration demo</a:t>
            </a:r>
          </a:p>
          <a:p>
            <a:endParaRPr lang="en-IN" sz="2000" dirty="0" smtClean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3. Data wrangling demo</a:t>
            </a:r>
          </a:p>
          <a:p>
            <a:endParaRPr lang="en-IN" sz="2000" dirty="0" smtClean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4. Data visualisation Demo – Python</a:t>
            </a:r>
          </a:p>
          <a:p>
            <a:endParaRPr lang="en-IN" sz="2000" dirty="0" smtClean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5. Data visualisation Demo – Tableau</a:t>
            </a:r>
          </a:p>
          <a:p>
            <a:endParaRPr lang="en-IN" sz="2000" dirty="0" smtClean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IN" sz="2000" dirty="0" smtClean="0">
                <a:latin typeface="Baskerville Old Face" panose="02020602080505020303" pitchFamily="18" charset="0"/>
                <a:ea typeface="Ebrima" panose="02000000000000000000" pitchFamily="2" charset="0"/>
                <a:cs typeface="Ebrima" panose="02000000000000000000" pitchFamily="2" charset="0"/>
              </a:rPr>
              <a:t>6. Logistic Regression Model - Python</a:t>
            </a:r>
            <a:endParaRPr lang="en-IN" sz="2000" dirty="0">
              <a:latin typeface="Baskerville Old Face" panose="02020602080505020303" pitchFamily="18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028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miro.medium.com/max/875/1*YRq10sAcj2ScV2TirdSKB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721" y="3114674"/>
            <a:ext cx="8334375" cy="391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52725" y="6464498"/>
            <a:ext cx="6981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>
                <a:latin typeface="Baskerville Old Face" panose="02020602080505020303" pitchFamily="18" charset="0"/>
              </a:rPr>
              <a:t>Source: https://medium.com/swlh/classification-analysis-on-telco-customer-churn-a01599ad28d7</a:t>
            </a:r>
            <a:endParaRPr lang="en-IN" sz="1400" dirty="0">
              <a:latin typeface="Baskerville Old Face" panose="02020602080505020303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713" y="165690"/>
            <a:ext cx="5657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latin typeface="Baskerville Old Face" panose="02020602080505020303" pitchFamily="18" charset="0"/>
              </a:rPr>
              <a:t>What is customer churn?</a:t>
            </a:r>
            <a:endParaRPr lang="en-IN" sz="3600" b="1" dirty="0">
              <a:latin typeface="Baskerville Old Face" panose="020206020805050203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5510" y="867818"/>
            <a:ext cx="7924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latin typeface="Baskerville Old Face" panose="02020602080505020303" pitchFamily="18" charset="0"/>
              </a:rPr>
              <a:t>Customer churn can be defined as the percentage of customers that a company or organisation has lost over a period of time.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3375" y="1687298"/>
            <a:ext cx="574357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Baskerville Old Face" panose="02020602080505020303" pitchFamily="18" charset="0"/>
              </a:rPr>
              <a:t>Why is it Important?</a:t>
            </a:r>
          </a:p>
          <a:p>
            <a:endParaRPr lang="en-IN" sz="2000" b="1" dirty="0" smtClean="0">
              <a:latin typeface="Baskerville Old Face" panose="020206020805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askerville Old Face" panose="02020602080505020303" pitchFamily="18" charset="0"/>
              </a:rPr>
              <a:t>It is one of the most important metric used by a company to evaluate it’s success. </a:t>
            </a:r>
            <a:endParaRPr lang="en-IN" dirty="0">
              <a:latin typeface="Baskerville Old Face" panose="020206020805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askerville Old Face" panose="02020602080505020303" pitchFamily="18" charset="0"/>
              </a:rPr>
              <a:t>Ideally, every company aims for a churn rate of 0%.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00859" y="1687298"/>
            <a:ext cx="52959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Baskerville Old Face" panose="02020602080505020303" pitchFamily="18" charset="0"/>
              </a:rPr>
              <a:t>How can effective data analysis help?</a:t>
            </a:r>
          </a:p>
          <a:p>
            <a:endParaRPr lang="en-IN" dirty="0">
              <a:latin typeface="Baskerville Old Face" panose="020206020805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askerville Old Face" panose="02020602080505020303" pitchFamily="18" charset="0"/>
              </a:rPr>
              <a:t>Helps companies analyse the factors that contribute to customer churn.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askerville Old Face" panose="02020602080505020303" pitchFamily="18" charset="0"/>
              </a:rPr>
              <a:t>An accurate prediction can help companies increase retention rate.</a:t>
            </a:r>
            <a:endParaRPr lang="en-IN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25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62075" y="923925"/>
            <a:ext cx="52959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latin typeface="Baskerville Old Face" panose="02020602080505020303" pitchFamily="18" charset="0"/>
              </a:rPr>
              <a:t>DATA EXPLORATION</a:t>
            </a:r>
          </a:p>
          <a:p>
            <a:endParaRPr lang="en-IN" dirty="0">
              <a:latin typeface="Baskerville Old Face" panose="02020602080505020303" pitchFamily="18" charset="0"/>
            </a:endParaRPr>
          </a:p>
          <a:p>
            <a:pPr marL="457200" indent="-457200">
              <a:buAutoNum type="arabicPeriod"/>
            </a:pPr>
            <a:r>
              <a:rPr lang="en-IN" sz="2400" dirty="0" smtClean="0">
                <a:latin typeface="Baskerville Old Face" panose="02020602080505020303" pitchFamily="18" charset="0"/>
              </a:rPr>
              <a:t>Initial steps used to identify characteristics of, patterns, or discrepancies in data.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r>
              <a:rPr lang="en-IN" sz="2400" dirty="0" smtClean="0">
                <a:latin typeface="Baskerville Old Face" panose="02020602080505020303" pitchFamily="18" charset="0"/>
              </a:rPr>
              <a:t>2. Exploration can be carried out using various techniques like: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pPr marL="400050" indent="-400050">
              <a:buAutoNum type="romanLcParenR"/>
            </a:pPr>
            <a:r>
              <a:rPr lang="en-IN" sz="2400" dirty="0" smtClean="0">
                <a:latin typeface="Baskerville Old Face" panose="02020602080505020303" pitchFamily="18" charset="0"/>
              </a:rPr>
              <a:t>Graphical analysis</a:t>
            </a:r>
          </a:p>
          <a:p>
            <a:pPr marL="400050" indent="-400050">
              <a:buAutoNum type="romanLcParenR"/>
            </a:pPr>
            <a:r>
              <a:rPr lang="en-IN" sz="2400" dirty="0" smtClean="0">
                <a:latin typeface="Baskerville Old Face" panose="02020602080505020303" pitchFamily="18" charset="0"/>
              </a:rPr>
              <a:t>Statistical analysis</a:t>
            </a:r>
          </a:p>
          <a:p>
            <a:pPr marL="400050" indent="-400050">
              <a:buAutoNum type="romanLcParenR"/>
            </a:pPr>
            <a:r>
              <a:rPr lang="en-IN" sz="2400" dirty="0" smtClean="0">
                <a:latin typeface="Baskerville Old Face" panose="02020602080505020303" pitchFamily="18" charset="0"/>
              </a:rPr>
              <a:t>Detection of missing values</a:t>
            </a:r>
          </a:p>
          <a:p>
            <a:pPr marL="400050" indent="-400050">
              <a:buAutoNum type="romanLcParenR"/>
            </a:pPr>
            <a:r>
              <a:rPr lang="en-IN" sz="2400" dirty="0" smtClean="0">
                <a:latin typeface="Baskerville Old Face" panose="02020602080505020303" pitchFamily="18" charset="0"/>
              </a:rPr>
              <a:t>Detection of outliers</a:t>
            </a:r>
          </a:p>
          <a:p>
            <a:pPr marL="400050" indent="-400050">
              <a:buAutoNum type="romanLcParenR"/>
            </a:pPr>
            <a:r>
              <a:rPr lang="en-IN" sz="2400" dirty="0" smtClean="0">
                <a:latin typeface="Baskerville Old Face" panose="02020602080505020303" pitchFamily="18" charset="0"/>
              </a:rPr>
              <a:t>Detection of discrepancies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10375" y="923925"/>
            <a:ext cx="512445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latin typeface="Baskerville Old Face" panose="02020602080505020303" pitchFamily="18" charset="0"/>
              </a:rPr>
              <a:t>DATA WRANGLING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r>
              <a:rPr lang="en-IN" sz="2400" dirty="0" smtClean="0">
                <a:latin typeface="Baskerville Old Face" panose="02020602080505020303" pitchFamily="18" charset="0"/>
              </a:rPr>
              <a:t>1. It is the process of cleaning and integrating messy/dirty data and creating a dataset fit for analysis.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r>
              <a:rPr lang="en-IN" sz="2400" dirty="0" smtClean="0">
                <a:latin typeface="Baskerville Old Face" panose="02020602080505020303" pitchFamily="18" charset="0"/>
              </a:rPr>
              <a:t>2. Data wrangling can be used for the following data discrepancies: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r>
              <a:rPr lang="en-IN" sz="2400" dirty="0" smtClean="0">
                <a:latin typeface="Baskerville Old Face" panose="02020602080505020303" pitchFamily="18" charset="0"/>
              </a:rPr>
              <a:t>     </a:t>
            </a:r>
            <a:r>
              <a:rPr lang="en-IN" sz="2400" dirty="0" err="1" smtClean="0">
                <a:latin typeface="Baskerville Old Face" panose="02020602080505020303" pitchFamily="18" charset="0"/>
              </a:rPr>
              <a:t>i</a:t>
            </a:r>
            <a:r>
              <a:rPr lang="en-IN" sz="2400" dirty="0" smtClean="0">
                <a:latin typeface="Baskerville Old Face" panose="02020602080505020303" pitchFamily="18" charset="0"/>
              </a:rPr>
              <a:t>) Missing data</a:t>
            </a:r>
          </a:p>
          <a:p>
            <a:r>
              <a:rPr lang="en-IN" sz="2400" dirty="0">
                <a:latin typeface="Baskerville Old Face" panose="02020602080505020303" pitchFamily="18" charset="0"/>
              </a:rPr>
              <a:t> </a:t>
            </a:r>
            <a:r>
              <a:rPr lang="en-IN" sz="2400" dirty="0" smtClean="0">
                <a:latin typeface="Baskerville Old Face" panose="02020602080505020303" pitchFamily="18" charset="0"/>
              </a:rPr>
              <a:t>    ii) Duplicates</a:t>
            </a:r>
          </a:p>
          <a:p>
            <a:r>
              <a:rPr lang="en-IN" sz="2400" dirty="0">
                <a:latin typeface="Baskerville Old Face" panose="02020602080505020303" pitchFamily="18" charset="0"/>
              </a:rPr>
              <a:t> </a:t>
            </a:r>
            <a:r>
              <a:rPr lang="en-IN" sz="2400" dirty="0" smtClean="0">
                <a:latin typeface="Baskerville Old Face" panose="02020602080505020303" pitchFamily="18" charset="0"/>
              </a:rPr>
              <a:t>    iii)Outliers</a:t>
            </a:r>
          </a:p>
          <a:p>
            <a:r>
              <a:rPr lang="en-IN" sz="2400" dirty="0">
                <a:latin typeface="Baskerville Old Face" panose="02020602080505020303" pitchFamily="18" charset="0"/>
              </a:rPr>
              <a:t> </a:t>
            </a:r>
            <a:r>
              <a:rPr lang="en-IN" sz="2400" dirty="0" smtClean="0">
                <a:latin typeface="Baskerville Old Face" panose="02020602080505020303" pitchFamily="18" charset="0"/>
              </a:rPr>
              <a:t>    iv) Semantic errors</a:t>
            </a:r>
          </a:p>
          <a:p>
            <a:r>
              <a:rPr lang="en-IN" sz="2400" dirty="0">
                <a:latin typeface="Baskerville Old Face" panose="02020602080505020303" pitchFamily="18" charset="0"/>
              </a:rPr>
              <a:t> </a:t>
            </a:r>
            <a:r>
              <a:rPr lang="en-IN" sz="2400" dirty="0" smtClean="0">
                <a:latin typeface="Baskerville Old Face" panose="02020602080505020303" pitchFamily="18" charset="0"/>
              </a:rPr>
              <a:t>    v) Ambiguous data</a:t>
            </a:r>
          </a:p>
          <a:p>
            <a:endParaRPr lang="en-IN" dirty="0"/>
          </a:p>
          <a:p>
            <a:pPr marL="342900" indent="-342900">
              <a:buAutoNum type="arabicPeriod"/>
            </a:pP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5248275" y="627923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rgbClr val="0070C0"/>
                </a:solidFill>
              </a:rPr>
              <a:t>More in the demo!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362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0911" y="514976"/>
            <a:ext cx="56673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 smtClean="0">
                <a:latin typeface="Baskerville Old Face" panose="02020602080505020303" pitchFamily="18" charset="0"/>
              </a:rPr>
              <a:t>DATA VISUALISATION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14525" y="2066925"/>
            <a:ext cx="897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latin typeface="Baskerville Old Face" panose="02020602080505020303" pitchFamily="18" charset="0"/>
              </a:rPr>
              <a:t>It is method used to visually display data through common graphics in order to communicate data driven insights and relationships that can be easily understood by the target audience.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00448" y="3368249"/>
            <a:ext cx="5448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latin typeface="Baskerville Old Face" panose="02020602080505020303" pitchFamily="18" charset="0"/>
              </a:rPr>
              <a:t>Effective data visualisation techniques</a:t>
            </a:r>
            <a:endParaRPr lang="en-IN" sz="2800" b="1" dirty="0">
              <a:latin typeface="Baskerville Old Face" panose="020206020805050203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525" y="3992115"/>
            <a:ext cx="421957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Choosing the correct graph.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Appropriate use of colour/shape/size.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Design as per target audience.</a:t>
            </a:r>
          </a:p>
          <a:p>
            <a:pPr marL="342900" indent="-342900">
              <a:buFontTx/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Don’t just make a fancy looking graph. Make sure it’s relevant and conveys the insights</a:t>
            </a:r>
            <a:r>
              <a:rPr lang="en-IN" sz="2400" dirty="0" smtClean="0">
                <a:latin typeface="Baskerville Old Face" panose="02020602080505020303" pitchFamily="18" charset="0"/>
              </a:rPr>
              <a:t>.</a:t>
            </a:r>
          </a:p>
          <a:p>
            <a:endParaRPr lang="en-IN" sz="2000" dirty="0" smtClean="0">
              <a:latin typeface="Baskerville Old Face" panose="02020602080505020303" pitchFamily="18" charset="0"/>
            </a:endParaRPr>
          </a:p>
          <a:p>
            <a:pPr marL="342900" indent="-342900">
              <a:buAutoNum type="arabicParenR"/>
            </a:pP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508830" y="4103599"/>
            <a:ext cx="34385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Baskerville Old Face" panose="02020602080505020303" pitchFamily="18" charset="0"/>
              </a:rPr>
              <a:t>5) Don’t overcrowd the visualisation.</a:t>
            </a:r>
          </a:p>
          <a:p>
            <a:r>
              <a:rPr lang="en-IN" sz="2000" dirty="0" smtClean="0">
                <a:latin typeface="Baskerville Old Face" panose="02020602080505020303" pitchFamily="18" charset="0"/>
              </a:rPr>
              <a:t>6) Attention to detail: Correctly labelled axes, legend, specification of the unit, etc..</a:t>
            </a:r>
          </a:p>
          <a:p>
            <a:endParaRPr lang="en-IN" sz="2000" dirty="0" smtClean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48275" y="627923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rgbClr val="0070C0"/>
                </a:solidFill>
              </a:rPr>
              <a:t>More in the demo!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93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69431" y="494675"/>
            <a:ext cx="58173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latin typeface="Baskerville Old Face" panose="02020602080505020303" pitchFamily="18" charset="0"/>
              </a:rPr>
              <a:t>HYPOTHESIS TESTING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06253" y="1457325"/>
            <a:ext cx="7143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latin typeface="Baskerville Old Face" panose="02020602080505020303" pitchFamily="18" charset="0"/>
              </a:rPr>
              <a:t>It is a statistical test carried out using the data at hand to infer if this data is sufficient to support our hypothesis.</a:t>
            </a:r>
          </a:p>
          <a:p>
            <a:pPr algn="ctr"/>
            <a:endParaRPr lang="en-IN" sz="2400" dirty="0">
              <a:latin typeface="Baskerville Old Face" panose="02020602080505020303" pitchFamily="18" charset="0"/>
            </a:endParaRPr>
          </a:p>
          <a:p>
            <a:pPr algn="ctr"/>
            <a:r>
              <a:rPr lang="en-IN" sz="2000" dirty="0" smtClean="0">
                <a:latin typeface="Baskerville Old Face" panose="02020602080505020303" pitchFamily="18" charset="0"/>
              </a:rPr>
              <a:t>OR SIMPLY</a:t>
            </a:r>
          </a:p>
          <a:p>
            <a:pPr algn="ctr"/>
            <a:r>
              <a:rPr lang="en-IN" sz="2400" dirty="0" smtClean="0">
                <a:latin typeface="Baskerville Old Face" panose="02020602080505020303" pitchFamily="18" charset="0"/>
              </a:rPr>
              <a:t>We test an assumption based on a given parameter(s).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76386" y="3546396"/>
            <a:ext cx="47482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Steps to carry out in a hypothesis test</a:t>
            </a:r>
          </a:p>
          <a:p>
            <a:endParaRPr lang="en-IN" sz="2000" dirty="0" smtClean="0">
              <a:latin typeface="Baskerville Old Face" panose="02020602080505020303" pitchFamily="18" charset="0"/>
            </a:endParaRP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State the null and alternate hypothesis.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Analyse the given parameters and formulate the relevant hypothesis test.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Apply the above test on your sample data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Use the result obtained to either accept or reject the null hypothesis.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573565" y="3546396"/>
            <a:ext cx="39528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Popular hypothesis tests</a:t>
            </a:r>
          </a:p>
          <a:p>
            <a:endParaRPr lang="en-IN" sz="2400" b="1" dirty="0">
              <a:latin typeface="Baskerville Old Face" panose="02020602080505020303" pitchFamily="18" charset="0"/>
            </a:endParaRP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Student’s t-test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ANOVA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Chi-Squared test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Spearman’s Rank Correlation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Z-test</a:t>
            </a:r>
          </a:p>
          <a:p>
            <a:pPr marL="457200" indent="-457200">
              <a:buAutoNum type="arabicParenR"/>
            </a:pPr>
            <a:r>
              <a:rPr lang="en-IN" sz="2000" dirty="0">
                <a:latin typeface="Baskerville Old Face" panose="02020602080505020303" pitchFamily="18" charset="0"/>
              </a:rPr>
              <a:t>W</a:t>
            </a:r>
            <a:r>
              <a:rPr lang="en-IN" sz="2000" dirty="0" smtClean="0">
                <a:latin typeface="Baskerville Old Face" panose="02020602080505020303" pitchFamily="18" charset="0"/>
              </a:rPr>
              <a:t>ilcoxon signed rank test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48275" y="627923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rgbClr val="0070C0"/>
                </a:solidFill>
              </a:rPr>
              <a:t>More in the demo!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05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9475" y="695325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 smtClean="0">
                <a:latin typeface="Baskerville Old Face" panose="02020602080505020303" pitchFamily="18" charset="0"/>
              </a:rPr>
              <a:t>MACHINE LEARNING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76650" y="1645741"/>
            <a:ext cx="5800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latin typeface="Baskerville Old Face" panose="02020602080505020303" pitchFamily="18" charset="0"/>
              </a:rPr>
              <a:t>It </a:t>
            </a:r>
            <a:r>
              <a:rPr lang="en-IN" sz="2400" dirty="0">
                <a:latin typeface="Baskerville Old Face" panose="02020602080505020303" pitchFamily="18" charset="0"/>
              </a:rPr>
              <a:t>is the study of computer </a:t>
            </a:r>
            <a:r>
              <a:rPr lang="en-IN" sz="2400" dirty="0" smtClean="0">
                <a:latin typeface="Baskerville Old Face" panose="02020602080505020303" pitchFamily="18" charset="0"/>
              </a:rPr>
              <a:t>algorithms</a:t>
            </a:r>
            <a:r>
              <a:rPr lang="en-IN" sz="2400" dirty="0">
                <a:latin typeface="Baskerville Old Face" panose="02020602080505020303" pitchFamily="18" charset="0"/>
              </a:rPr>
              <a:t> that can improve automatically through experience and by the use of data.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43988" y="2846070"/>
            <a:ext cx="15231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smtClean="0">
                <a:latin typeface="Baskerville Old Face" panose="02020602080505020303" pitchFamily="18" charset="0"/>
              </a:rPr>
              <a:t>Source: </a:t>
            </a:r>
            <a:r>
              <a:rPr lang="en-IN" sz="1400" dirty="0" smtClean="0">
                <a:latin typeface="Baskerville Old Face" panose="02020602080505020303" pitchFamily="18" charset="0"/>
                <a:hlinkClick r:id="rId2"/>
              </a:rPr>
              <a:t>Wikipedia</a:t>
            </a:r>
            <a:endParaRPr lang="en-IN" sz="1400" dirty="0">
              <a:latin typeface="Baskerville Old Face" panose="020206020805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38738" y="3514725"/>
            <a:ext cx="466683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What is machine learning used for?</a:t>
            </a:r>
          </a:p>
          <a:p>
            <a:endParaRPr lang="en-IN" sz="2400" dirty="0" smtClean="0">
              <a:latin typeface="Baskerville Old Face" panose="02020602080505020303" pitchFamily="18" charset="0"/>
            </a:endParaRP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Prediction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Classification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Recommendation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Image recognition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Fraud detection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14737" y="3514725"/>
            <a:ext cx="4705134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Popular Machine learning algorithms</a:t>
            </a:r>
          </a:p>
          <a:p>
            <a:endParaRPr lang="en-IN" sz="2400" b="1" dirty="0">
              <a:latin typeface="Baskerville Old Face" panose="02020602080505020303" pitchFamily="18" charset="0"/>
            </a:endParaRP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Linear Regression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Logistic Regression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Decision tree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Random Forest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Naïve Bayes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KNN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Gradient Boosting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469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90900" y="685799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latin typeface="Baskerville Old Face" panose="02020602080505020303" pitchFamily="18" charset="0"/>
              </a:rPr>
              <a:t>CLASSIFICATION MODEL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48275" y="627923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rgbClr val="0070C0"/>
                </a:solidFill>
              </a:rPr>
              <a:t>More in the demo!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21114" y="1571625"/>
            <a:ext cx="5180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latin typeface="Baskerville Old Face" panose="02020602080505020303" pitchFamily="18" charset="0"/>
              </a:rPr>
              <a:t>Classification models are used when the target variable is categorised into two or more classes.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pic>
        <p:nvPicPr>
          <p:cNvPr id="3074" name="Picture 2" descr="https://www.microsoft.com/en-us/research/uploads/prod/2017/12/4025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247" y="3053983"/>
            <a:ext cx="4121769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87947" y="2949894"/>
            <a:ext cx="334597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Types of Classification:</a:t>
            </a:r>
          </a:p>
          <a:p>
            <a:endParaRPr lang="en-IN" dirty="0">
              <a:latin typeface="Baskerville Old Face" panose="02020602080505020303" pitchFamily="18" charset="0"/>
            </a:endParaRP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Binary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Multiclass</a:t>
            </a:r>
          </a:p>
          <a:p>
            <a:pPr marL="342900" indent="-3429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Multi-label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29025" y="5669637"/>
            <a:ext cx="8048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>
                <a:latin typeface="Baskerville Old Face" panose="02020602080505020303" pitchFamily="18" charset="0"/>
              </a:rPr>
              <a:t>Source: https://www.microsoft.com/en-us/research/uploads/prod/2017/12/40250.jpg</a:t>
            </a:r>
            <a:endParaRPr lang="en-IN" sz="1400" dirty="0"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82076" y="2771954"/>
            <a:ext cx="320992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Baskerville Old Face" panose="02020602080505020303" pitchFamily="18" charset="0"/>
              </a:rPr>
              <a:t>Popular Classification Algorithms</a:t>
            </a:r>
          </a:p>
          <a:p>
            <a:endParaRPr lang="en-IN" sz="2400" b="1" dirty="0">
              <a:latin typeface="Baskerville Old Face" panose="02020602080505020303" pitchFamily="18" charset="0"/>
            </a:endParaRP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Logistic Regression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Naïve Bayes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KNN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SVM</a:t>
            </a:r>
          </a:p>
          <a:p>
            <a:pPr marL="457200" indent="-457200">
              <a:buAutoNum type="arabicParenR"/>
            </a:pPr>
            <a:r>
              <a:rPr lang="en-IN" sz="2000" dirty="0" smtClean="0">
                <a:latin typeface="Baskerville Old Face" panose="02020602080505020303" pitchFamily="18" charset="0"/>
              </a:rPr>
              <a:t>Decision Tree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29519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1558</TotalTime>
  <Words>552</Words>
  <Application>Microsoft Office PowerPoint</Application>
  <PresentationFormat>Widescreen</PresentationFormat>
  <Paragraphs>118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Algerian</vt:lpstr>
      <vt:lpstr>Arial</vt:lpstr>
      <vt:lpstr>Baskerville Old Face</vt:lpstr>
      <vt:lpstr>Century Gothic</vt:lpstr>
      <vt:lpstr>Ebrima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36</cp:revision>
  <dcterms:created xsi:type="dcterms:W3CDTF">2022-03-23T23:37:03Z</dcterms:created>
  <dcterms:modified xsi:type="dcterms:W3CDTF">2022-03-25T01:35:38Z</dcterms:modified>
</cp:coreProperties>
</file>

<file path=docProps/thumbnail.jpeg>
</file>